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3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9144000" cy="5143500" type="screen16x9"/>
  <p:notesSz cx="6858000" cy="9144000"/>
  <p:embeddedFontLst>
    <p:embeddedFont>
      <p:font typeface="Lato" panose="020F0502020204030203" pitchFamily="34" charset="77"/>
      <p:regular r:id="rId14"/>
      <p:bold r:id="rId15"/>
      <p:italic r:id="rId16"/>
      <p:boldItalic r:id="rId17"/>
    </p:embeddedFont>
    <p:embeddedFont>
      <p:font typeface="Roboto" panose="02000000000000000000" pitchFamily="2" charset="0"/>
      <p:regular r:id="rId18"/>
      <p:bold r:id="rId19"/>
      <p:italic r:id="rId20"/>
      <p:boldItalic r:id="rId21"/>
    </p:embeddedFont>
    <p:embeddedFont>
      <p:font typeface="Roboto Slab" pitchFamily="2" charset="0"/>
      <p:regular r:id="rId22"/>
      <p:bold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86"/>
  </p:normalViewPr>
  <p:slideViewPr>
    <p:cSldViewPr snapToGrid="0">
      <p:cViewPr varScale="1">
        <p:scale>
          <a:sx n="146" d="100"/>
          <a:sy n="146" d="100"/>
        </p:scale>
        <p:origin x="640" y="16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f87997393_0_7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1f87997393_0_7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6c4a53d6f8_5_2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6c4a53d6f8_5_2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6c4a53d6f8_5_2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6c4a53d6f8_5_2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f87997393_0_7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1f87997393_0_7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6c4a53d6f8_5_2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6c4a53d6f8_5_2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f87997393_0_8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1f87997393_0_8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6c4a53d6f8_5_2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6c4a53d6f8_5_2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6c4a53d6f8_5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6c4a53d6f8_5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6c4a53d6f8_5_2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6c4a53d6f8_5_2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f87997393_0_8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1f87997393_0_8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6c4a53d6f8_5_2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6c4a53d6f8_5_2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.xm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1524800" y="672606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accent5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1" name="Google Shape;11;p2"/>
          <p:cNvSpPr/>
          <p:nvPr/>
        </p:nvSpPr>
        <p:spPr>
          <a:xfrm rot="10800000">
            <a:off x="6537563" y="33429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accent5"/>
            </a:solidFill>
            <a:prstDash val="solid"/>
            <a:miter lim="8000"/>
            <a:headEnd type="none" w="sm" len="sm"/>
            <a:tailEnd type="none" w="sm" len="sm"/>
          </a:ln>
        </p:spPr>
      </p:sp>
      <p:cxnSp>
        <p:nvCxnSpPr>
          <p:cNvPr id="12" name="Google Shape;12;p2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/>
          <p:nvPr/>
        </p:nvSpPr>
        <p:spPr>
          <a:xfrm>
            <a:off x="150" y="5076825"/>
            <a:ext cx="9143700" cy="66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1"/>
          <p:cNvSpPr txBox="1">
            <a:spLocks noGrp="1"/>
          </p:cNvSpPr>
          <p:nvPr>
            <p:ph type="title" hasCustomPrompt="1"/>
          </p:nvPr>
        </p:nvSpPr>
        <p:spPr>
          <a:xfrm>
            <a:off x="387900" y="1152450"/>
            <a:ext cx="8368200" cy="15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11"/>
          <p:cNvSpPr txBox="1">
            <a:spLocks noGrp="1"/>
          </p:cNvSpPr>
          <p:nvPr>
            <p:ph type="body" idx="1"/>
          </p:nvPr>
        </p:nvSpPr>
        <p:spPr>
          <a:xfrm>
            <a:off x="387900" y="2919450"/>
            <a:ext cx="83682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6" name="Google Shape;56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C">
  <p:cSld name="SECTION_HEADER_1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oogle Shape;60;p1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61" name="Google Shape;61;p1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1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1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1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1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1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1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1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1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1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1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1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1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1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9" name="Google Shape;79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0" name="Google Shape;80;p13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3">
  <p:cSld name="TITLE_AND_BODY_1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14" descr="offset_comp_343059.jpg"/>
          <p:cNvPicPr preferRelativeResize="0"/>
          <p:nvPr/>
        </p:nvPicPr>
        <p:blipFill rotWithShape="1">
          <a:blip r:embed="rId2">
            <a:alphaModFix amt="80000"/>
          </a:blip>
          <a:srcRect l="30474" t="11955" r="30474" b="25870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name="adj" fmla="val 50343"/>
            </a:avLst>
          </a:prstGeom>
          <a:noFill/>
          <a:ln>
            <a:noFill/>
          </a:ln>
        </p:spPr>
      </p:pic>
      <p:sp>
        <p:nvSpPr>
          <p:cNvPr id="83" name="Google Shape;83;p1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>
                <a:solidFill>
                  <a:schemeClr val="dk2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5" name="Google Shape;85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6" name="Google Shape;86;p14">
            <a:hlinkClick r:id="rId3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14">
            <a:hlinkClick r:id="rId3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14">
            <a:hlinkClick r:id="rId3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14">
            <a:hlinkClick r:id="rId3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0" name="Google Shape;90;p1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1" name="Google Shape;91;p1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1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1">
  <p:cSld name="TITLE_AND_BODY_2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>
            <a:spLocks noGrp="1"/>
          </p:cNvSpPr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95" name="Google Shape;95;p15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15"/>
          <p:cNvSpPr txBox="1">
            <a:spLocks noGrp="1"/>
          </p:cNvSpPr>
          <p:nvPr>
            <p:ph type="body" idx="1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7" name="Google Shape;97;p15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15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15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15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1" name="Google Shape;101;p1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2" name="Google Shape;102;p1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1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4" name="Google Shape;104;p15"/>
          <p:cNvSpPr txBox="1">
            <a:spLocks noGrp="1"/>
          </p:cNvSpPr>
          <p:nvPr>
            <p:ph type="title" idx="2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05" name="Google Shape;105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2">
  <p:cSld name="TITLE_AND_BODY_2_1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6"/>
          <p:cNvSpPr txBox="1">
            <a:spLocks noGrp="1"/>
          </p:cNvSpPr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08" name="Google Shape;108;p16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16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16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16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16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3" name="Google Shape;113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14" name="Google Shape;114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6" name="Google Shape;116;p16"/>
          <p:cNvSpPr txBox="1">
            <a:spLocks noGrp="1"/>
          </p:cNvSpPr>
          <p:nvPr>
            <p:ph type="title" idx="2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17" name="Google Shape;117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18" name="Google Shape;118;p16"/>
          <p:cNvSpPr txBox="1">
            <a:spLocks noGrp="1"/>
          </p:cNvSpPr>
          <p:nvPr>
            <p:ph type="body" idx="1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Google Shape;21;p4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Google Shape;26;p5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1"/>
          </p:nvPr>
        </p:nvSpPr>
        <p:spPr>
          <a:xfrm>
            <a:off x="387900" y="1489825"/>
            <a:ext cx="39999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2"/>
          </p:nvPr>
        </p:nvSpPr>
        <p:spPr>
          <a:xfrm>
            <a:off x="4756200" y="1489825"/>
            <a:ext cx="39999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Google Shape;35;p7"/>
          <p:cNvCxnSpPr/>
          <p:nvPr/>
        </p:nvCxnSpPr>
        <p:spPr>
          <a:xfrm>
            <a:off x="489218" y="1412277"/>
            <a:ext cx="3315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6" name="Google Shape;36;p7"/>
          <p:cNvSpPr txBox="1">
            <a:spLocks noGrp="1"/>
          </p:cNvSpPr>
          <p:nvPr>
            <p:ph type="title"/>
          </p:nvPr>
        </p:nvSpPr>
        <p:spPr>
          <a:xfrm>
            <a:off x="3879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body" idx="1"/>
          </p:nvPr>
        </p:nvSpPr>
        <p:spPr>
          <a:xfrm>
            <a:off x="387900" y="1594025"/>
            <a:ext cx="2808000" cy="268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1" name="Google Shape;41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4" name="Google Shape;44;p9"/>
          <p:cNvCxnSpPr/>
          <p:nvPr/>
        </p:nvCxnSpPr>
        <p:spPr>
          <a:xfrm>
            <a:off x="5029675" y="4495503"/>
            <a:ext cx="540900" cy="0"/>
          </a:xfrm>
          <a:prstGeom prst="straightConnector1">
            <a:avLst/>
          </a:prstGeom>
          <a:noFill/>
          <a:ln w="381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5" name="Google Shape;45;p9"/>
          <p:cNvSpPr txBox="1">
            <a:spLocks noGrp="1"/>
          </p:cNvSpPr>
          <p:nvPr>
            <p:ph type="title"/>
          </p:nvPr>
        </p:nvSpPr>
        <p:spPr>
          <a:xfrm>
            <a:off x="265500" y="1209075"/>
            <a:ext cx="4045200" cy="15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 txBox="1">
            <a:spLocks noGrp="1"/>
          </p:cNvSpPr>
          <p:nvPr>
            <p:ph type="body" idx="1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1pPr>
          </a:lstStyle>
          <a:p>
            <a:endParaRPr/>
          </a:p>
        </p:txBody>
      </p:sp>
      <p:sp>
        <p:nvSpPr>
          <p:cNvPr id="51" name="Google Shape;51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arina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otor1.com/bugatti/chiron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rd.com/culture/vintage-retro-cars/" TargetMode="External"/><Relationship Id="rId5" Type="http://schemas.openxmlformats.org/officeDocument/2006/relationships/hyperlink" Target="https://www.wired.com/2017/02/review-2017-lamborghini-aventador-s/" TargetMode="External"/><Relationship Id="rId4" Type="http://schemas.openxmlformats.org/officeDocument/2006/relationships/hyperlink" Target="https://www.impactbnd.com/blog/ab-testing-inspiration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7"/>
          <p:cNvSpPr txBox="1">
            <a:spLocks noGrp="1"/>
          </p:cNvSpPr>
          <p:nvPr>
            <p:ph type="ctrTitle"/>
          </p:nvPr>
        </p:nvSpPr>
        <p:spPr>
          <a:xfrm>
            <a:off x="1116675" y="2217125"/>
            <a:ext cx="7303500" cy="99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Automobile Data Analysis</a:t>
            </a:r>
            <a:endParaRPr/>
          </a:p>
        </p:txBody>
      </p:sp>
      <p:sp>
        <p:nvSpPr>
          <p:cNvPr id="124" name="Google Shape;124;p17"/>
          <p:cNvSpPr txBox="1">
            <a:spLocks noGrp="1"/>
          </p:cNvSpPr>
          <p:nvPr>
            <p:ph type="subTitle" idx="1"/>
          </p:nvPr>
        </p:nvSpPr>
        <p:spPr>
          <a:xfrm>
            <a:off x="4949500" y="310687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Brian, Brett, Carter, Malik </a:t>
            </a:r>
            <a:endParaRPr/>
          </a:p>
        </p:txBody>
      </p:sp>
      <p:pic>
        <p:nvPicPr>
          <p:cNvPr id="125" name="Google Shape;12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2701" y="349850"/>
            <a:ext cx="3769598" cy="21203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6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Analysis Explained</a:t>
            </a:r>
            <a:endParaRPr/>
          </a:p>
        </p:txBody>
      </p:sp>
      <p:sp>
        <p:nvSpPr>
          <p:cNvPr id="193" name="Google Shape;193;p26"/>
          <p:cNvSpPr txBox="1">
            <a:spLocks noGrp="1"/>
          </p:cNvSpPr>
          <p:nvPr>
            <p:ph type="body" idx="1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The adjusted R value in our Linear Regression Analysis tells us that the linear regression model accounts for 94% of the variance  within the distribution. </a:t>
            </a:r>
            <a:endParaRPr sz="1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The F statistics of 57% displays that the likelihood of the results occurring by chance.</a:t>
            </a:r>
            <a:endParaRPr sz="1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Second Regression Analysis:</a:t>
            </a:r>
            <a:endParaRPr sz="1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The Negative Coefficient Value displays a negative linear  correlation, there is a $891 dollar decrease for every change in the mpg as seen by the Coefficient. The intercept displays to us the mean-value when X is = 0 within the dataset.</a:t>
            </a:r>
            <a:endParaRPr sz="1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4" name="Google Shape;19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9326" y="3420000"/>
            <a:ext cx="3225873" cy="68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7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Works Cited/Images</a:t>
            </a:r>
            <a:endParaRPr/>
          </a:p>
        </p:txBody>
      </p:sp>
      <p:sp>
        <p:nvSpPr>
          <p:cNvPr id="200" name="Google Shape;200;p27"/>
          <p:cNvSpPr txBox="1">
            <a:spLocks noGrp="1"/>
          </p:cNvSpPr>
          <p:nvPr>
            <p:ph type="body" idx="1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AutoNum type="arabicPeriod"/>
            </a:pPr>
            <a:r>
              <a:rPr lang="en-GB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https://www.motor1.com/bugatti/chiron/</a:t>
            </a:r>
            <a:r>
              <a:rPr lang="en-GB"/>
              <a:t> </a:t>
            </a:r>
            <a:endParaRPr sz="110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-GB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https://www.impactbnd.com/blog/ab-testing-inspiration</a:t>
            </a:r>
            <a:endParaRPr sz="110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-GB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https://www.wired.com/2017/02/review-2017-lamborghini-aventador-s/</a:t>
            </a:r>
            <a:endParaRPr sz="110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-GB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https://www.rd.com/culture/vintage-retro-cars/</a:t>
            </a:r>
            <a:endParaRPr sz="11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8"/>
          <p:cNvSpPr txBox="1">
            <a:spLocks noGrp="1"/>
          </p:cNvSpPr>
          <p:nvPr>
            <p:ph type="title"/>
          </p:nvPr>
        </p:nvSpPr>
        <p:spPr>
          <a:xfrm>
            <a:off x="1297500" y="1132625"/>
            <a:ext cx="7038900" cy="48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RQ and Hypothesis</a:t>
            </a:r>
            <a:endParaRPr/>
          </a:p>
        </p:txBody>
      </p:sp>
      <p:sp>
        <p:nvSpPr>
          <p:cNvPr id="131" name="Google Shape;131;p18"/>
          <p:cNvSpPr txBox="1"/>
          <p:nvPr/>
        </p:nvSpPr>
        <p:spPr>
          <a:xfrm>
            <a:off x="896450" y="1748125"/>
            <a:ext cx="4740000" cy="30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ato"/>
              <a:buChar char="●"/>
            </a:pPr>
            <a:r>
              <a:rPr lang="en-GB" sz="18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There is no correlation between the city-mpg of a car and the price.</a:t>
            </a: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ato"/>
              <a:buChar char="●"/>
            </a:pPr>
            <a:r>
              <a:rPr lang="en-GB" sz="18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There is a correlation between the city-mpg of a car and the price.</a:t>
            </a:r>
            <a:endParaRPr sz="1800" dirty="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imes New Roman"/>
              <a:buChar char="-"/>
            </a:pPr>
            <a:r>
              <a:rPr lang="en-GB" sz="18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 believe that the city-mpg may in fact play a role in affecting price of a vehicle.</a:t>
            </a:r>
            <a:endParaRPr sz="1800" dirty="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imes New Roman"/>
              <a:buChar char="-"/>
            </a:pPr>
            <a:r>
              <a:rPr lang="en-GB" sz="1800" dirty="0">
                <a:solidFill>
                  <a:srgbClr val="FFFFFF"/>
                </a:solidFill>
                <a:latin typeface="Times New Roman"/>
                <a:ea typeface="Lato"/>
                <a:cs typeface="Times New Roman"/>
                <a:sym typeface="Times New Roman"/>
              </a:rPr>
              <a:t>RQ: Does the city-mpg have an influence on the initial prince of a car. </a:t>
            </a:r>
            <a:endParaRPr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32" name="Google Shape;13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88850" y="1772225"/>
            <a:ext cx="3202749" cy="20172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9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Descriptive Statistics</a:t>
            </a:r>
            <a:endParaRPr dirty="0"/>
          </a:p>
        </p:txBody>
      </p:sp>
      <p:sp>
        <p:nvSpPr>
          <p:cNvPr id="138" name="Google Shape;138;p19"/>
          <p:cNvSpPr txBox="1">
            <a:spLocks noGrp="1"/>
          </p:cNvSpPr>
          <p:nvPr>
            <p:ph type="body" idx="1"/>
          </p:nvPr>
        </p:nvSpPr>
        <p:spPr>
          <a:xfrm>
            <a:off x="387900" y="1489825"/>
            <a:ext cx="39999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dirty="0"/>
              <a:t>Visual Chart of the Variables within the Dataset, Horsepower variable was used as well.</a:t>
            </a:r>
            <a:endParaRPr dirty="0"/>
          </a:p>
        </p:txBody>
      </p:sp>
      <p:sp>
        <p:nvSpPr>
          <p:cNvPr id="139" name="Google Shape;139;p19"/>
          <p:cNvSpPr txBox="1">
            <a:spLocks noGrp="1"/>
          </p:cNvSpPr>
          <p:nvPr>
            <p:ph type="body" idx="2"/>
          </p:nvPr>
        </p:nvSpPr>
        <p:spPr>
          <a:xfrm>
            <a:off x="4756200" y="1489825"/>
            <a:ext cx="39999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This Statistical Summary will display the Mean, Median, Std Dev, and the Quartile ranges for the variables within the dataset, which we are using.</a:t>
            </a:r>
            <a:endParaRPr dirty="0"/>
          </a:p>
        </p:txBody>
      </p:sp>
      <p:pic>
        <p:nvPicPr>
          <p:cNvPr id="140" name="Google Shape;14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076" y="2125225"/>
            <a:ext cx="4556726" cy="2189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47800" y="2899625"/>
            <a:ext cx="2858574" cy="1905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0"/>
          <p:cNvSpPr txBox="1">
            <a:spLocks noGrp="1"/>
          </p:cNvSpPr>
          <p:nvPr>
            <p:ph type="title"/>
          </p:nvPr>
        </p:nvSpPr>
        <p:spPr>
          <a:xfrm>
            <a:off x="3879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Box Plot </a:t>
            </a:r>
            <a:endParaRPr sz="3000"/>
          </a:p>
        </p:txBody>
      </p:sp>
      <p:sp>
        <p:nvSpPr>
          <p:cNvPr id="147" name="Google Shape;147;p20"/>
          <p:cNvSpPr txBox="1">
            <a:spLocks noGrp="1"/>
          </p:cNvSpPr>
          <p:nvPr>
            <p:ph type="body" idx="1"/>
          </p:nvPr>
        </p:nvSpPr>
        <p:spPr>
          <a:xfrm>
            <a:off x="855475" y="99990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04800" algn="l" rtl="0">
              <a:spcBef>
                <a:spcPts val="1600"/>
              </a:spcBef>
              <a:spcAft>
                <a:spcPts val="0"/>
              </a:spcAft>
              <a:buSzPts val="1200"/>
              <a:buChar char="●"/>
            </a:pPr>
            <a:r>
              <a:rPr lang="en-GB"/>
              <a:t>This graph displayed the Q1-Q3 ranges, min and max calculations for the various cars within the dataset.  </a:t>
            </a:r>
            <a:endParaRPr/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457200" lvl="0" indent="-304800" algn="l" rtl="0">
              <a:spcBef>
                <a:spcPts val="1600"/>
              </a:spcBef>
              <a:spcAft>
                <a:spcPts val="0"/>
              </a:spcAft>
              <a:buSzPts val="1200"/>
              <a:buChar char="●"/>
            </a:pPr>
            <a:r>
              <a:rPr lang="en-GB"/>
              <a:t>These cars were placed hand in hand and compared to their total pricing allocations. </a:t>
            </a:r>
            <a:endParaRPr/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457200" lvl="0" indent="-304800" algn="l" rtl="0">
              <a:spcBef>
                <a:spcPts val="1600"/>
              </a:spcBef>
              <a:spcAft>
                <a:spcPts val="0"/>
              </a:spcAft>
              <a:buSzPts val="1200"/>
              <a:buChar char="●"/>
            </a:pPr>
            <a:r>
              <a:rPr lang="en-GB"/>
              <a:t>This plot shows there is a varying distribution between all the city-mpg between vehicles. Some distributional splits are larger than others.</a:t>
            </a:r>
            <a:endParaRPr/>
          </a:p>
          <a:p>
            <a:pPr marL="4572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148" name="Google Shape;148;p20"/>
          <p:cNvSpPr/>
          <p:nvPr/>
        </p:nvSpPr>
        <p:spPr>
          <a:xfrm>
            <a:off x="7040600" y="3923575"/>
            <a:ext cx="2106350" cy="1222450"/>
          </a:xfrm>
          <a:custGeom>
            <a:avLst/>
            <a:gdLst/>
            <a:ahLst/>
            <a:cxnLst/>
            <a:rect l="l" t="t" r="r" b="b"/>
            <a:pathLst>
              <a:path w="84254" h="48898" extrusionOk="0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pic>
        <p:nvPicPr>
          <p:cNvPr id="149" name="Google Shape;14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99850" y="1419875"/>
            <a:ext cx="3742800" cy="23971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1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Linear Regression</a:t>
            </a:r>
            <a:endParaRPr/>
          </a:p>
        </p:txBody>
      </p:sp>
      <p:sp>
        <p:nvSpPr>
          <p:cNvPr id="155" name="Google Shape;155;p21"/>
          <p:cNvSpPr txBox="1">
            <a:spLocks noGrp="1"/>
          </p:cNvSpPr>
          <p:nvPr>
            <p:ph type="body" idx="1"/>
          </p:nvPr>
        </p:nvSpPr>
        <p:spPr>
          <a:xfrm>
            <a:off x="387900" y="1489825"/>
            <a:ext cx="39999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  <a:p>
            <a:pPr marL="457200" lvl="0" indent="-2984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</a:pPr>
            <a:r>
              <a:rPr lang="en-GB" sz="1100"/>
              <a:t>Regplot used to visualize a linear relationship as determined through regression.</a:t>
            </a:r>
            <a:endParaRPr sz="1100"/>
          </a:p>
          <a:p>
            <a:pPr marL="45720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1100"/>
          </a:p>
          <a:p>
            <a:pPr marL="457200" lvl="0" indent="-2984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</a:pPr>
            <a:r>
              <a:rPr lang="en-GB" sz="1100"/>
              <a:t>This scatterplot is displaying the negative correlation between the city-mpg and the price of cars.</a:t>
            </a:r>
            <a:endParaRPr sz="1100"/>
          </a:p>
          <a:p>
            <a:pPr marL="45720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1100"/>
          </a:p>
          <a:p>
            <a:pPr marL="457200" lvl="0" indent="-2984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</a:pPr>
            <a:r>
              <a:rPr lang="en-GB" sz="1100"/>
              <a:t>Looking at the line and the pattern of the dots, it is apparent there is a strong yet negative correlation between the two variables.</a:t>
            </a:r>
            <a:endParaRPr/>
          </a:p>
        </p:txBody>
      </p:sp>
      <p:sp>
        <p:nvSpPr>
          <p:cNvPr id="156" name="Google Shape;156;p21"/>
          <p:cNvSpPr txBox="1">
            <a:spLocks noGrp="1"/>
          </p:cNvSpPr>
          <p:nvPr>
            <p:ph type="body" idx="2"/>
          </p:nvPr>
        </p:nvSpPr>
        <p:spPr>
          <a:xfrm>
            <a:off x="4756200" y="1489825"/>
            <a:ext cx="39999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57" name="Google Shape;157;p21"/>
          <p:cNvPicPr preferRelativeResize="0"/>
          <p:nvPr/>
        </p:nvPicPr>
        <p:blipFill rotWithShape="1">
          <a:blip r:embed="rId3">
            <a:alphaModFix/>
          </a:blip>
          <a:srcRect l="19158" t="44314" r="43489" b="24769"/>
          <a:stretch/>
        </p:blipFill>
        <p:spPr>
          <a:xfrm>
            <a:off x="4796700" y="1489825"/>
            <a:ext cx="3999899" cy="307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2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Joint Plot</a:t>
            </a:r>
            <a:endParaRPr/>
          </a:p>
        </p:txBody>
      </p:sp>
      <p:sp>
        <p:nvSpPr>
          <p:cNvPr id="163" name="Google Shape;163;p22"/>
          <p:cNvSpPr txBox="1">
            <a:spLocks noGrp="1"/>
          </p:cNvSpPr>
          <p:nvPr>
            <p:ph type="body" idx="1"/>
          </p:nvPr>
        </p:nvSpPr>
        <p:spPr>
          <a:xfrm>
            <a:off x="387900" y="1489825"/>
            <a:ext cx="39999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 sz="1100"/>
              <a:t>In the scatter of the plot, it is apparent there is a strong to moderate relationship between the city-mpg and the price variables. </a:t>
            </a:r>
            <a:endParaRPr sz="1100"/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100"/>
          </a:p>
          <a:p>
            <a:pPr marL="457200" lvl="0" indent="-298450" algn="l" rtl="0">
              <a:spcBef>
                <a:spcPts val="1600"/>
              </a:spcBef>
              <a:spcAft>
                <a:spcPts val="0"/>
              </a:spcAft>
              <a:buSzPts val="1100"/>
              <a:buChar char="●"/>
            </a:pPr>
            <a:r>
              <a:rPr lang="en-GB" sz="1100"/>
              <a:t>The marginal distributions give a display of the spread of the city mpg in comparison to the price. It is apparent some of the prices would appear higher than one another. There is a skew present to the distribution on the right side.</a:t>
            </a:r>
            <a:endParaRPr sz="1100"/>
          </a:p>
        </p:txBody>
      </p:sp>
      <p:sp>
        <p:nvSpPr>
          <p:cNvPr id="164" name="Google Shape;164;p22"/>
          <p:cNvSpPr txBox="1">
            <a:spLocks noGrp="1"/>
          </p:cNvSpPr>
          <p:nvPr>
            <p:ph type="body" idx="2"/>
          </p:nvPr>
        </p:nvSpPr>
        <p:spPr>
          <a:xfrm>
            <a:off x="4756200" y="1489825"/>
            <a:ext cx="39999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65" name="Google Shape;16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6200" y="1489825"/>
            <a:ext cx="3890651" cy="321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3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Distribution Plot</a:t>
            </a:r>
            <a:endParaRPr/>
          </a:p>
        </p:txBody>
      </p:sp>
      <p:sp>
        <p:nvSpPr>
          <p:cNvPr id="171" name="Google Shape;171;p23"/>
          <p:cNvSpPr txBox="1">
            <a:spLocks noGrp="1"/>
          </p:cNvSpPr>
          <p:nvPr>
            <p:ph type="body" idx="1"/>
          </p:nvPr>
        </p:nvSpPr>
        <p:spPr>
          <a:xfrm>
            <a:off x="387900" y="1489825"/>
            <a:ext cx="39999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172" name="Google Shape;172;p23"/>
          <p:cNvSpPr txBox="1">
            <a:spLocks noGrp="1"/>
          </p:cNvSpPr>
          <p:nvPr>
            <p:ph type="body" idx="2"/>
          </p:nvPr>
        </p:nvSpPr>
        <p:spPr>
          <a:xfrm>
            <a:off x="4756200" y="1489825"/>
            <a:ext cx="39999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distributional plot is a visual display which detailed the overall distribution of the variable city-mpg. 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As you can observe from the distribution curve encompassing the marginal distributions the spread is rather normal, with a slight skew on the MPG past 37.</a:t>
            </a:r>
            <a:endParaRPr/>
          </a:p>
        </p:txBody>
      </p:sp>
      <p:pic>
        <p:nvPicPr>
          <p:cNvPr id="173" name="Google Shape;17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775" y="1573325"/>
            <a:ext cx="3941026" cy="29560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4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T-Test</a:t>
            </a:r>
            <a:endParaRPr/>
          </a:p>
        </p:txBody>
      </p:sp>
      <p:sp>
        <p:nvSpPr>
          <p:cNvPr id="179" name="Google Shape;179;p24"/>
          <p:cNvSpPr txBox="1"/>
          <p:nvPr/>
        </p:nvSpPr>
        <p:spPr>
          <a:xfrm>
            <a:off x="1034900" y="1614450"/>
            <a:ext cx="6892500" cy="25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Question: </a:t>
            </a:r>
            <a:r>
              <a:rPr lang="en-GB" sz="12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Is there a </a:t>
            </a:r>
            <a:r>
              <a:rPr lang="en-GB" sz="12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difference in sales price on average between the two-door car and four-door?</a:t>
            </a:r>
            <a:endParaRPr b="1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Results</a:t>
            </a:r>
            <a:r>
              <a:rPr lang="en-GB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: </a:t>
            </a:r>
            <a:endParaRPr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Ttest</a:t>
            </a:r>
            <a:r>
              <a:rPr lang="en-GB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Result(statistic=0.9393530103428416, </a:t>
            </a:r>
            <a:endParaRPr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9144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pvalue</a:t>
            </a:r>
            <a:r>
              <a:rPr lang="en-GB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=0.3487236532346948) </a:t>
            </a:r>
            <a:endParaRPr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●"/>
            </a:pPr>
            <a:r>
              <a:rPr lang="en-GB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Our T-test examined the categorical variable </a:t>
            </a:r>
            <a:r>
              <a:rPr lang="en-GB" dirty="0" err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num</a:t>
            </a:r>
            <a:r>
              <a:rPr lang="en-GB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-of-doors (two or four)  and the numerical variable city-mpg (1,2,3,4…)</a:t>
            </a:r>
            <a:endParaRPr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●"/>
            </a:pPr>
            <a:r>
              <a:rPr lang="en-GB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Since the P-value is greater than .05 the results of the t-test tell us the results are not statistically significant. We will fail to reject the null hypothesis stated earlier.</a:t>
            </a:r>
            <a:endParaRPr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80" name="Google Shape;18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84375" y="123625"/>
            <a:ext cx="2597350" cy="162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5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Linear Regression Analysis</a:t>
            </a:r>
            <a:endParaRPr/>
          </a:p>
        </p:txBody>
      </p:sp>
      <p:sp>
        <p:nvSpPr>
          <p:cNvPr id="186" name="Google Shape;186;p25"/>
          <p:cNvSpPr txBox="1">
            <a:spLocks noGrp="1"/>
          </p:cNvSpPr>
          <p:nvPr>
            <p:ph type="body" idx="1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87" name="Google Shape;18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900" y="1593250"/>
            <a:ext cx="8319377" cy="3023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Marina">
  <a:themeElements>
    <a:clrScheme name="Marina">
      <a:dk1>
        <a:srgbClr val="FFFFFF"/>
      </a:dk1>
      <a:lt1>
        <a:srgbClr val="00517C"/>
      </a:lt1>
      <a:dk2>
        <a:srgbClr val="004065"/>
      </a:dk2>
      <a:lt2>
        <a:srgbClr val="CFD8DC"/>
      </a:lt2>
      <a:accent1>
        <a:srgbClr val="0277BD"/>
      </a:accent1>
      <a:accent2>
        <a:srgbClr val="558B2F"/>
      </a:accent2>
      <a:accent3>
        <a:srgbClr val="009688"/>
      </a:accent3>
      <a:accent4>
        <a:srgbClr val="039BE5"/>
      </a:accent4>
      <a:accent5>
        <a:srgbClr val="8BC34A"/>
      </a:accent5>
      <a:accent6>
        <a:srgbClr val="FFEB38"/>
      </a:accent6>
      <a:hlink>
        <a:srgbClr val="8BC34A"/>
      </a:hlink>
      <a:folHlink>
        <a:srgbClr val="8BC3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591</Words>
  <Application>Microsoft Macintosh PowerPoint</Application>
  <PresentationFormat>On-screen Show (16:9)</PresentationFormat>
  <Paragraphs>54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Roboto Slab</vt:lpstr>
      <vt:lpstr>Roboto</vt:lpstr>
      <vt:lpstr>Arial</vt:lpstr>
      <vt:lpstr>Times New Roman</vt:lpstr>
      <vt:lpstr>Lato</vt:lpstr>
      <vt:lpstr>Marina</vt:lpstr>
      <vt:lpstr>Automobile Data Analysis</vt:lpstr>
      <vt:lpstr>RQ and Hypothesis</vt:lpstr>
      <vt:lpstr>Descriptive Statistics</vt:lpstr>
      <vt:lpstr>Box Plot </vt:lpstr>
      <vt:lpstr>Linear Regression</vt:lpstr>
      <vt:lpstr>Joint Plot</vt:lpstr>
      <vt:lpstr>Distribution Plot</vt:lpstr>
      <vt:lpstr>T-Test</vt:lpstr>
      <vt:lpstr>Linear Regression Analysis</vt:lpstr>
      <vt:lpstr>Analysis Explained</vt:lpstr>
      <vt:lpstr>Works Cited/Images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Automobile Data Analysis</dc:title>
  <cp:lastModifiedBy>Brian Tanlaka Nganjo</cp:lastModifiedBy>
  <cp:revision>3</cp:revision>
  <dcterms:modified xsi:type="dcterms:W3CDTF">2019-12-12T13:16:55Z</dcterms:modified>
</cp:coreProperties>
</file>